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0" r:id="rId3"/>
    <p:sldId id="301" r:id="rId4"/>
    <p:sldId id="302" r:id="rId5"/>
    <p:sldId id="303" r:id="rId6"/>
    <p:sldId id="304" r:id="rId7"/>
    <p:sldId id="305" r:id="rId8"/>
    <p:sldId id="356" r:id="rId9"/>
    <p:sldId id="360" r:id="rId10"/>
    <p:sldId id="266" r:id="rId11"/>
    <p:sldId id="264" r:id="rId12"/>
    <p:sldId id="267" r:id="rId13"/>
    <p:sldId id="268" r:id="rId14"/>
    <p:sldId id="298" r:id="rId15"/>
    <p:sldId id="269" r:id="rId16"/>
    <p:sldId id="289" r:id="rId17"/>
    <p:sldId id="300" r:id="rId18"/>
    <p:sldId id="290" r:id="rId19"/>
    <p:sldId id="361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3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2" autoAdjust="0"/>
    <p:restoredTop sz="92868" autoAdjust="0"/>
  </p:normalViewPr>
  <p:slideViewPr>
    <p:cSldViewPr>
      <p:cViewPr varScale="1">
        <p:scale>
          <a:sx n="76" d="100"/>
          <a:sy n="76" d="100"/>
        </p:scale>
        <p:origin x="12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2D81C-9F3F-45D8-B1BD-28852898DB9A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8C4E7-7EED-4473-B602-F428C06DB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32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77E45-76C1-48AC-8770-A01EE13E3D9C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08B8D-8E1E-4C22-9F0A-2468901663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glyph_3D" TargetMode="External"/><Relationship Id="rId7" Type="http://schemas.openxmlformats.org/officeDocument/2006/relationships/hyperlink" Target="https://en.wikipedia.org/wiki/Visual_cortex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yan" TargetMode="External"/><Relationship Id="rId5" Type="http://schemas.openxmlformats.org/officeDocument/2006/relationships/hyperlink" Target="https://en.wikipedia.org/wiki/Red" TargetMode="External"/><Relationship Id="rId4" Type="http://schemas.openxmlformats.org/officeDocument/2006/relationships/hyperlink" Target="https://en.wikipedia.org/wiki/Stereoscopy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pipolar_geometry#Epipolar_constraint_and_triangula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" TargetMode="External"/><Relationship Id="rId7" Type="http://schemas.openxmlformats.org/officeDocument/2006/relationships/hyperlink" Target="https://en.wikipedia.org/wiki/Point_source#Ligh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ocus_(optics)" TargetMode="External"/><Relationship Id="rId5" Type="http://schemas.openxmlformats.org/officeDocument/2006/relationships/hyperlink" Target="https://en.wikipedia.org/wiki/Lens_(optics)" TargetMode="External"/><Relationship Id="rId4" Type="http://schemas.openxmlformats.org/officeDocument/2006/relationships/hyperlink" Target="https://en.wikipedia.org/wiki/Ray_(optics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131_fall1516/lecture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A65582-4299-4F07-BF45-CE1EE7ED33DA}" type="slidenum">
              <a:rPr lang="en-US" smtClean="0">
                <a:latin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http://www.cs.cornell.edu/courses/cs6670/2009fa/lectures/lectures.html</a:t>
            </a:r>
          </a:p>
        </p:txBody>
      </p:sp>
    </p:spTree>
    <p:extLst>
      <p:ext uri="{BB962C8B-B14F-4D97-AF65-F5344CB8AC3E}">
        <p14:creationId xmlns:p14="http://schemas.microsoft.com/office/powerpoint/2010/main" val="272747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7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http://www.bim.bilkent.edu.tr/~inanc/psy/lecturenotes/ch5.ppt</a:t>
            </a:r>
          </a:p>
        </p:txBody>
      </p:sp>
    </p:spTree>
    <p:extLst>
      <p:ext uri="{BB962C8B-B14F-4D97-AF65-F5344CB8AC3E}">
        <p14:creationId xmlns:p14="http://schemas.microsoft.com/office/powerpoint/2010/main" val="78109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http://www.bim.bilkent.edu.tr/~inanc/psy/lecturenotes/ch5.ppt</a:t>
            </a:r>
          </a:p>
        </p:txBody>
      </p:sp>
    </p:spTree>
    <p:extLst>
      <p:ext uri="{BB962C8B-B14F-4D97-AF65-F5344CB8AC3E}">
        <p14:creationId xmlns:p14="http://schemas.microsoft.com/office/powerpoint/2010/main" val="2059335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http://www.bim.bilkent.edu.tr/~inanc/psy/lecturenotes/ch5.ppt</a:t>
            </a:r>
          </a:p>
        </p:txBody>
      </p:sp>
    </p:spTree>
    <p:extLst>
      <p:ext uri="{BB962C8B-B14F-4D97-AF65-F5344CB8AC3E}">
        <p14:creationId xmlns:p14="http://schemas.microsoft.com/office/powerpoint/2010/main" val="230825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hlinkClick r:id="rId3"/>
              </a:rPr>
              <a:t>https://en.wikipedia.org/wiki/Anaglyph_3D</a:t>
            </a:r>
            <a:endParaRPr lang="en-US" dirty="0"/>
          </a:p>
          <a:p>
            <a:pPr eaLnBrk="1" hangingPunct="1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Anaglyph 3D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tereoscopy"/>
              </a:rPr>
              <a:t>stereoscopic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3D effect achieved by means of encoding each eye's image using filters of different (usually chromatically opposite) colors, typically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d"/>
              </a:rPr>
              <a:t>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yan"/>
              </a:rPr>
              <a:t>cyan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Anaglyph 3D images contain two differently filtered colored images, one for each eye. When viewed through the "color-coded" "anaglyph glasses", each of the two images reaches the eye it's intended for, revealing an integrated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tereoscopy"/>
              </a:rPr>
              <a:t>stereoscopic 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Visual cortex"/>
              </a:rPr>
              <a:t>visual cortex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brain fuses this into the perception of a three-dimensional scene or composition.</a:t>
            </a:r>
            <a:endParaRPr 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1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https://en.wikipedia.org/wiki/Epipolar_geometry#Epipolar_constraint_and_triangulation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03D99C-B842-49FD-B4EE-729E3E8F879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It gets inverted</a:t>
            </a:r>
          </a:p>
        </p:txBody>
      </p:sp>
    </p:spTree>
    <p:extLst>
      <p:ext uri="{BB962C8B-B14F-4D97-AF65-F5344CB8AC3E}">
        <p14:creationId xmlns:p14="http://schemas.microsoft.com/office/powerpoint/2010/main" val="404967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8D2862-4C2F-4E73-8C33-AB59050B6C0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2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3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7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 tooltip="Optics"/>
              </a:rPr>
              <a:t>optics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circle of confusion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is an optical spot caused by a cone of light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4" tooltip="Ray (optics)"/>
              </a:rPr>
              <a:t>rays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from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5" tooltip="Lens (optics)"/>
              </a:rPr>
              <a:t>lens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not coming to a perfect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6" tooltip="Focus (optics)"/>
              </a:rPr>
              <a:t>focus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when imaging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7" tooltip="Point source"/>
              </a:rPr>
              <a:t>point 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 is also known as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disk of confusion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circle of indistinctness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blur circle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blur spot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1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53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http://vision.stanford.edu/teaching/cs131_fall1516/lectures/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81" y="142852"/>
            <a:ext cx="10458451" cy="857256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9" y="1285860"/>
            <a:ext cx="11715832" cy="53578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85976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DB57C-6D7F-48E5-AFBD-A4B4CCF6A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9" y="71414"/>
            <a:ext cx="10001320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59" y="1285860"/>
            <a:ext cx="11715832" cy="550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90501" y="1071546"/>
            <a:ext cx="10607040" cy="7143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74" y="49213"/>
            <a:ext cx="1074264" cy="1093771"/>
          </a:xfrm>
          <a:prstGeom prst="rect">
            <a:avLst/>
          </a:prstGeom>
        </p:spPr>
      </p:pic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11609062" y="836712"/>
            <a:ext cx="5437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E4FF5167-E4CB-45F3-85CD-7EC8641D6DEE}" type="slidenum">
              <a:rPr lang="en-US" sz="2400" b="1">
                <a:solidFill>
                  <a:srgbClr val="FF0000"/>
                </a:solidFill>
              </a:rPr>
              <a:pPr/>
              <a:t>‹#›</a:t>
            </a:fld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Wingdings" pitchFamily="2" charset="2"/>
        <a:buChar char="v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g.cuilahore.edu.p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n.wikipedia.org/wiki/Stereo_vision#Computer_stereo_vision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al_cen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.wikipedia.org/wiki/Perspective_projection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.wmf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3.wmf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6" Type="http://schemas.openxmlformats.org/officeDocument/2006/relationships/image" Target="../media/image6.jpeg"/><Relationship Id="rId5" Type="http://schemas.openxmlformats.org/officeDocument/2006/relationships/hyperlink" Target="http://www.debevec.org/Pinhole/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hyperlink" Target="http://en.wikipedia.org/wiki/File:Lens_and_wavefronts.gif" TargetMode="Externa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notesSlide" Target="../notesSlides/notesSlide7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10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image" Target="../media/image9.wmf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000" dirty="0"/>
              <a:t>Multiple View Geometry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345" y="3356992"/>
            <a:ext cx="8081242" cy="1178820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800" b="1" dirty="0" err="1"/>
              <a:t>Szeliski</a:t>
            </a:r>
            <a:r>
              <a:rPr lang="en-US" sz="2800" b="1" dirty="0"/>
              <a:t> </a:t>
            </a:r>
            <a:r>
              <a:rPr lang="en-US" sz="2800" dirty="0"/>
              <a:t>R., Computer Vision - Algorithms and Applications, Springer, 201, Ch. 12.</a:t>
            </a:r>
          </a:p>
          <a:p>
            <a:pPr algn="just"/>
            <a:r>
              <a:rPr lang="en-US" sz="2800" b="1" dirty="0" err="1"/>
              <a:t>Solem</a:t>
            </a:r>
            <a:r>
              <a:rPr lang="en-US" sz="2800" b="1" dirty="0"/>
              <a:t>, J.</a:t>
            </a:r>
            <a:r>
              <a:rPr lang="en-US" sz="2800" dirty="0"/>
              <a:t> E., 2012. Programming Computer Vision with Python: Tools and algorithms for analyzing images. "O'Reilly Media, Inc.“, Ch. </a:t>
            </a:r>
            <a:r>
              <a:rPr lang="en-US" sz="2800"/>
              <a:t>5.</a:t>
            </a:r>
            <a:endParaRPr lang="en-US" sz="28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4007769" y="1142985"/>
            <a:ext cx="3398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Last updated: 23-05-2024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4272" y="5483660"/>
            <a:ext cx="3518719" cy="120032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Dr. M. Aksam Iftikhar,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Associate Professor</a:t>
            </a:r>
          </a:p>
          <a:p>
            <a:pPr algn="ctr"/>
            <a:r>
              <a:rPr lang="en-US" i="1" dirty="0">
                <a:hlinkClick r:id="rId3"/>
              </a:rPr>
              <a:t>http://vig.cuilahore.edu.pk</a:t>
            </a:r>
            <a:r>
              <a:rPr lang="en-US" i="1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344" y="207771"/>
            <a:ext cx="9140582" cy="851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GB" sz="5400" b="1" dirty="0"/>
              <a:t>Introduction… 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19337" y="1556792"/>
            <a:ext cx="6192688" cy="4818356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Humans have the natural ability to perceive 3D world.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When conventional cameras capture the pictures, the depth information is lost due to the projection of a scene onto the 2D image plane. </a:t>
            </a:r>
          </a:p>
        </p:txBody>
      </p:sp>
      <p:pic>
        <p:nvPicPr>
          <p:cNvPr id="16" name="Picture 9" descr="vi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2165" y="1700808"/>
            <a:ext cx="55104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Recovering 3D from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How can we automatically compute 3D geometry from images?</a:t>
            </a:r>
          </a:p>
          <a:p>
            <a:pPr algn="just"/>
            <a:r>
              <a:rPr lang="en-US" sz="3600" dirty="0"/>
              <a:t>What cues in the image provide 3D information?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3573016"/>
            <a:ext cx="7842662" cy="31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2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344" y="207771"/>
            <a:ext cx="9140582" cy="851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GB" sz="5400" b="1" dirty="0"/>
              <a:t>Introduction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4118" y="441400"/>
            <a:ext cx="11868546" cy="6011937"/>
            <a:chOff x="-1704208" y="-531983"/>
            <a:chExt cx="13702656" cy="6782462"/>
          </a:xfrm>
        </p:grpSpPr>
        <p:sp>
          <p:nvSpPr>
            <p:cNvPr id="5" name="object 86"/>
            <p:cNvSpPr/>
            <p:nvPr/>
          </p:nvSpPr>
          <p:spPr>
            <a:xfrm>
              <a:off x="1204628" y="4706976"/>
              <a:ext cx="2729648" cy="15435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97"/>
            <p:cNvSpPr/>
            <p:nvPr/>
          </p:nvSpPr>
          <p:spPr>
            <a:xfrm>
              <a:off x="-1704208" y="4706976"/>
              <a:ext cx="2775812" cy="1543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Picture 6" descr="3 dimensional printer and compu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2" t="15900" r="2408" b="9833"/>
            <a:stretch/>
          </p:blipFill>
          <p:spPr bwMode="auto">
            <a:xfrm>
              <a:off x="7909368" y="390509"/>
              <a:ext cx="4089080" cy="196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itle 12"/>
            <p:cNvSpPr txBox="1">
              <a:spLocks/>
            </p:cNvSpPr>
            <p:nvPr/>
          </p:nvSpPr>
          <p:spPr>
            <a:xfrm>
              <a:off x="5103331" y="-531983"/>
              <a:ext cx="1642571" cy="69714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063" rtl="0" eaLnBrk="1" latinLnBrk="0" hangingPunct="1">
                <a:spcBef>
                  <a:spcPct val="0"/>
                </a:spcBef>
                <a:buNone/>
                <a:defRPr sz="3599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739" y="4373407"/>
              <a:ext cx="3144296" cy="187707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058" y="4369323"/>
              <a:ext cx="2899114" cy="18811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1" t="35276" r="19325" b="18916"/>
            <a:stretch/>
          </p:blipFill>
          <p:spPr>
            <a:xfrm>
              <a:off x="8526308" y="2422613"/>
              <a:ext cx="3356577" cy="1633148"/>
            </a:xfrm>
            <a:prstGeom prst="rect">
              <a:avLst/>
            </a:prstGeom>
          </p:spPr>
        </p:pic>
      </p:grpSp>
      <p:sp>
        <p:nvSpPr>
          <p:cNvPr id="15" name="Subtitle 2"/>
          <p:cNvSpPr txBox="1">
            <a:spLocks/>
          </p:cNvSpPr>
          <p:nvPr/>
        </p:nvSpPr>
        <p:spPr>
          <a:xfrm>
            <a:off x="119337" y="1418956"/>
            <a:ext cx="6231120" cy="4818356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Recovering the 3D structure of a scene from a single image (called </a:t>
            </a:r>
            <a:r>
              <a:rPr lang="en-US" b="1" dirty="0"/>
              <a:t>monocular</a:t>
            </a:r>
            <a:r>
              <a:rPr lang="en-US" dirty="0"/>
              <a:t> image) has become an important research problem in the present years due to its wide range of applications. 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6888088" y="1700808"/>
            <a:ext cx="1512168" cy="504056"/>
          </a:xfrm>
          <a:prstGeom prst="wedgeRoundRectCallout">
            <a:avLst>
              <a:gd name="adj1" fmla="val 58403"/>
              <a:gd name="adj2" fmla="val -225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3D Printing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710497" y="3140968"/>
            <a:ext cx="2049799" cy="576064"/>
          </a:xfrm>
          <a:prstGeom prst="wedgeRoundRectCallout">
            <a:avLst>
              <a:gd name="adj1" fmla="val 58403"/>
              <a:gd name="adj2" fmla="val -225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Robotic surgery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600056" y="3933056"/>
            <a:ext cx="2314496" cy="576064"/>
          </a:xfrm>
          <a:prstGeom prst="wedgeRoundRectCallout">
            <a:avLst>
              <a:gd name="adj1" fmla="val 39330"/>
              <a:gd name="adj2" fmla="val 70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3D games/ movies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919536" y="4509120"/>
            <a:ext cx="4176464" cy="432048"/>
          </a:xfrm>
          <a:prstGeom prst="wedgeRoundRectCallout">
            <a:avLst>
              <a:gd name="adj1" fmla="val -27231"/>
              <a:gd name="adj2" fmla="val 8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Self Driving cars / Robot navigation</a:t>
            </a:r>
          </a:p>
        </p:txBody>
      </p:sp>
    </p:spTree>
    <p:extLst>
      <p:ext uri="{BB962C8B-B14F-4D97-AF65-F5344CB8AC3E}">
        <p14:creationId xmlns:p14="http://schemas.microsoft.com/office/powerpoint/2010/main" val="245997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344" y="188640"/>
            <a:ext cx="10585176" cy="86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GB" sz="4000" b="1" dirty="0"/>
              <a:t>Depth Estimation</a:t>
            </a:r>
            <a:endParaRPr lang="en-GB" sz="28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1344" y="1351309"/>
            <a:ext cx="9217024" cy="510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Depth estimation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involves determining the distance from the camera to various points in the scene. </a:t>
            </a:r>
          </a:p>
          <a:p>
            <a:pPr marL="284163" indent="-284163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This can be done using multiple images (stereo vision) or from a single image using various monocular cues.</a:t>
            </a:r>
            <a:endParaRPr lang="tr-TR" altLang="en-US" sz="3200" dirty="0"/>
          </a:p>
        </p:txBody>
      </p:sp>
      <p:pic>
        <p:nvPicPr>
          <p:cNvPr id="9" name="Picture 3" descr="figure 5-0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1" t="25551" b="41056"/>
          <a:stretch/>
        </p:blipFill>
        <p:spPr>
          <a:xfrm>
            <a:off x="9986560" y="1368457"/>
            <a:ext cx="177501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mage result for monocular depth c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65" y="3187734"/>
            <a:ext cx="171863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nocular Cues: Texture Gradi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571" y="4941168"/>
            <a:ext cx="183115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356893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344" y="0"/>
            <a:ext cx="10585176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GB" sz="2400" b="1" dirty="0"/>
              <a:t>Introduction</a:t>
            </a:r>
          </a:p>
          <a:p>
            <a:r>
              <a:rPr lang="en-GB" sz="2400" b="1" dirty="0"/>
              <a:t>	</a:t>
            </a:r>
            <a:r>
              <a:rPr lang="en-GB" sz="4000" b="1" dirty="0"/>
              <a:t>Monocular Depth Cues…</a:t>
            </a:r>
            <a:endParaRPr lang="en-GB" sz="28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1344" y="1351309"/>
            <a:ext cx="9217024" cy="5102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4000" dirty="0"/>
              <a:t>Interposition</a:t>
            </a:r>
          </a:p>
          <a:p>
            <a:pPr marL="630238" lvl="2" indent="-346075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500" dirty="0"/>
              <a:t>When one object blocks another, the blocking object is perceived to be closer.</a:t>
            </a:r>
            <a:endParaRPr lang="en-US" altLang="en-US" sz="3500" dirty="0"/>
          </a:p>
          <a:p>
            <a:pPr marL="284163" indent="-284163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4000" dirty="0"/>
              <a:t>Linear perspective</a:t>
            </a:r>
          </a:p>
          <a:p>
            <a:pPr marL="630238" lvl="2" indent="-346075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500" dirty="0"/>
              <a:t>Parallel lines appear to converge as they recede into the distance.</a:t>
            </a:r>
            <a:endParaRPr lang="en-US" altLang="en-US" sz="3500" dirty="0"/>
          </a:p>
          <a:p>
            <a:pPr marL="284163" indent="-284163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4000" dirty="0"/>
              <a:t>Texture Gradients</a:t>
            </a:r>
          </a:p>
          <a:p>
            <a:pPr marL="630238" lvl="2" indent="-346075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3500" dirty="0"/>
              <a:t>The texture of objects tend to become smoother as the object gets farther away, suggesting that more detailed textured objects are closer.</a:t>
            </a:r>
            <a:endParaRPr lang="tr-TR" altLang="en-US" sz="3500" dirty="0"/>
          </a:p>
        </p:txBody>
      </p:sp>
      <p:pic>
        <p:nvPicPr>
          <p:cNvPr id="9" name="Picture 3" descr="figure 5-0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1" t="25551" b="41056"/>
          <a:stretch/>
        </p:blipFill>
        <p:spPr>
          <a:xfrm>
            <a:off x="9986560" y="1368457"/>
            <a:ext cx="177501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mage result for monocular depth c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65" y="3187734"/>
            <a:ext cx="171863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nocular Cues: Texture Gradi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571" y="4941168"/>
            <a:ext cx="183115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50222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344" y="0"/>
            <a:ext cx="10585176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GB" sz="2400" b="1" dirty="0"/>
              <a:t>Introduction</a:t>
            </a:r>
          </a:p>
          <a:p>
            <a:r>
              <a:rPr lang="en-GB" sz="2400" b="1" dirty="0"/>
              <a:t>	</a:t>
            </a:r>
            <a:r>
              <a:rPr lang="en-GB" sz="4000" b="1" dirty="0"/>
              <a:t>Monocular Depth Cues</a:t>
            </a:r>
            <a:endParaRPr lang="en-GB" sz="28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9336" y="1351309"/>
            <a:ext cx="8280920" cy="5102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altLang="en-US" sz="2800" dirty="0"/>
              <a:t>Relative Size</a:t>
            </a:r>
            <a:endParaRPr lang="en-US" altLang="en-US" sz="2800" dirty="0"/>
          </a:p>
          <a:p>
            <a:pPr marL="630238" lvl="2" indent="-346075">
              <a:lnSpc>
                <a:spcPct val="8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800" dirty="0"/>
              <a:t>Larger objects are perceived as being closer to the viewer, and smaller objects as being farther away.</a:t>
            </a:r>
            <a:endParaRPr lang="tr-TR" altLang="en-US" sz="2800" dirty="0"/>
          </a:p>
          <a:p>
            <a:pPr marL="231775" indent="-2317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altLang="en-US" sz="2800" dirty="0"/>
              <a:t>Light and Shadow</a:t>
            </a:r>
            <a:endParaRPr lang="en-US" altLang="en-US" sz="2800" dirty="0"/>
          </a:p>
          <a:p>
            <a:pPr marL="630238" lvl="2" indent="-346075">
              <a:lnSpc>
                <a:spcPct val="8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800" dirty="0"/>
              <a:t>When objects are darker or shaded they are perceived as farther away.</a:t>
            </a:r>
            <a:endParaRPr lang="tr-TR" altLang="en-US" sz="2800" dirty="0"/>
          </a:p>
          <a:p>
            <a:pPr marL="231775" indent="-2317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altLang="en-US" sz="2800" dirty="0"/>
              <a:t>Motion Parallax</a:t>
            </a:r>
            <a:endParaRPr lang="en-US" altLang="en-US" sz="2800" dirty="0"/>
          </a:p>
          <a:p>
            <a:pPr marL="630238" lvl="2" indent="-346075">
              <a:lnSpc>
                <a:spcPct val="8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tr-TR" altLang="en-US" sz="2800" dirty="0"/>
              <a:t>When you ride in a moving vehicle and look at the side window, the </a:t>
            </a:r>
            <a:r>
              <a:rPr lang="en-US" altLang="en-US" sz="2800" dirty="0"/>
              <a:t>objects seem to be moving with different speeds-the ones that are closer to you seem to move faster, whereas objects far behind seem to move slower</a:t>
            </a:r>
          </a:p>
        </p:txBody>
      </p:sp>
      <p:pic>
        <p:nvPicPr>
          <p:cNvPr id="1028" name="Picture 4" descr="http://regklam.de/fileadmin/_migrated/pics/Teilmodul_Landnutzung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274" y="1380532"/>
            <a:ext cx="205739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Monocular Cues: Light and Shad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2872767"/>
            <a:ext cx="1800200" cy="24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C06-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b="5502"/>
          <a:stretch/>
        </p:blipFill>
        <p:spPr>
          <a:xfrm>
            <a:off x="9614564" y="4859038"/>
            <a:ext cx="2530108" cy="159429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469727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Stereo Reconstruction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9" y="1285860"/>
            <a:ext cx="11306141" cy="5357850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Stereo reconstruction</a:t>
            </a:r>
            <a:r>
              <a:rPr lang="en-U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is the process of recovering the three-dimensional structure of a scene from two or more images taken from different viewpoints (called </a:t>
            </a:r>
            <a:r>
              <a:rPr lang="en-US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the Stereo problem</a:t>
            </a:r>
            <a:r>
              <a:rPr lang="en-U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675573" y="3985569"/>
            <a:ext cx="57118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– Biological motivation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we have two eyes?</a:t>
            </a:r>
          </a:p>
        </p:txBody>
      </p:sp>
    </p:spTree>
    <p:extLst>
      <p:ext uri="{BB962C8B-B14F-4D97-AF65-F5344CB8AC3E}">
        <p14:creationId xmlns:p14="http://schemas.microsoft.com/office/powerpoint/2010/main" val="51503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Stereo Camera setup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855" y="3284984"/>
            <a:ext cx="6928132" cy="35634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9" y="1285860"/>
            <a:ext cx="11715832" cy="1999124"/>
          </a:xfrm>
        </p:spPr>
        <p:txBody>
          <a:bodyPr>
            <a:normAutofit lnSpcReduction="10000"/>
          </a:bodyPr>
          <a:lstStyle/>
          <a:p>
            <a:pPr lvl="1" algn="l"/>
            <a:r>
              <a:rPr lang="en-US" sz="3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Two or more images of the same scene are captured from different viewpoints. Typically, these images are taken using a stereo camera setup where the cameras are positioned side by side with a known baseline distance between them.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4C582-7ED4-496D-1CB2-0F2A32AC847D}"/>
              </a:ext>
            </a:extLst>
          </p:cNvPr>
          <p:cNvSpPr txBox="1"/>
          <p:nvPr/>
        </p:nvSpPr>
        <p:spPr>
          <a:xfrm>
            <a:off x="695400" y="3443137"/>
            <a:ext cx="437800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Stereo Problem</a:t>
            </a:r>
          </a:p>
          <a:p>
            <a:r>
              <a:rPr lang="en-US" sz="2800" dirty="0"/>
              <a:t>– Shape from two (or more) images</a:t>
            </a:r>
          </a:p>
        </p:txBody>
      </p:sp>
      <p:pic>
        <p:nvPicPr>
          <p:cNvPr id="1026" name="Picture 2" descr="Stereo Camera Calibration and Depth Estimation from Stereo Images ...">
            <a:extLst>
              <a:ext uri="{FF2B5EF4-FFF2-40B4-BE49-F238E27FC236}">
                <a16:creationId xmlns:a16="http://schemas.microsoft.com/office/drawing/2014/main" id="{F4B8BB3F-40E9-0F7B-ADE3-610E685E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97" y="5029071"/>
            <a:ext cx="3198805" cy="168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30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116632"/>
            <a:ext cx="10441160" cy="857256"/>
          </a:xfrm>
        </p:spPr>
        <p:txBody>
          <a:bodyPr>
            <a:noAutofit/>
          </a:bodyPr>
          <a:lstStyle/>
          <a:p>
            <a:r>
              <a:rPr lang="en-US" sz="6000" dirty="0"/>
              <a:t>Stereograms </a:t>
            </a:r>
            <a:r>
              <a:rPr lang="en-US" altLang="en-US" sz="6000" dirty="0"/>
              <a:t>Anaglyphs</a:t>
            </a:r>
            <a:endParaRPr lang="en-US" sz="8000" dirty="0"/>
          </a:p>
        </p:txBody>
      </p:sp>
      <p:pic>
        <p:nvPicPr>
          <p:cNvPr id="2050" name="Picture 2" descr="No phot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96752"/>
            <a:ext cx="5735960" cy="560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ina Anaglyph 3D Glasses (HL02) - China Anaglyph 3d Glasses, Red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60848"/>
            <a:ext cx="52387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5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30E0-6E1B-E835-3F07-40B55BD4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40" y="2780928"/>
            <a:ext cx="10001320" cy="928694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</p:txBody>
      </p:sp>
    </p:spTree>
    <p:extLst>
      <p:ext uri="{BB962C8B-B14F-4D97-AF65-F5344CB8AC3E}">
        <p14:creationId xmlns:p14="http://schemas.microsoft.com/office/powerpoint/2010/main" val="105216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Topics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/>
              <a:t>Basic Camera modelling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/>
              <a:t>Depth </a:t>
            </a:r>
            <a:r>
              <a:rPr lang="en-US" sz="4000" dirty="0" err="1"/>
              <a:t>Estiimation</a:t>
            </a:r>
            <a:endParaRPr lang="en-US" sz="4000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/>
              <a:t>Stereo vision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 err="1"/>
              <a:t>Epipolar</a:t>
            </a:r>
            <a:r>
              <a:rPr lang="en-US" sz="4000" dirty="0"/>
              <a:t> geometry</a:t>
            </a:r>
          </a:p>
        </p:txBody>
      </p:sp>
    </p:spTree>
    <p:extLst>
      <p:ext uri="{BB962C8B-B14F-4D97-AF65-F5344CB8AC3E}">
        <p14:creationId xmlns:p14="http://schemas.microsoft.com/office/powerpoint/2010/main" val="238882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11306141" cy="3070694"/>
          </a:xfrm>
        </p:spPr>
        <p:txBody>
          <a:bodyPr>
            <a:noAutofit/>
          </a:bodyPr>
          <a:lstStyle/>
          <a:p>
            <a:pPr algn="just"/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</a:t>
            </a:r>
            <a:r>
              <a:rPr lang="en-US" dirty="0">
                <a:hlinkClick r:id="rId2" tooltip="Stereo vision"/>
              </a:rPr>
              <a:t>stereo vision</a:t>
            </a:r>
            <a:r>
              <a:rPr lang="en-US" dirty="0"/>
              <a:t>. When two cameras view a 3D scene from two distinct positions, there are a number of geometric relations between the 3D points and their projections onto the 2D images that lead to constraints between the image points.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80" y="4365104"/>
            <a:ext cx="4216451" cy="23762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336" y="4509120"/>
            <a:ext cx="7599398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views of the same object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I know the camera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a point on left image, how can I find the corresponding point on right image?</a:t>
            </a:r>
          </a:p>
        </p:txBody>
      </p:sp>
    </p:spTree>
    <p:extLst>
      <p:ext uri="{BB962C8B-B14F-4D97-AF65-F5344CB8AC3E}">
        <p14:creationId xmlns:p14="http://schemas.microsoft.com/office/powerpoint/2010/main" val="42138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7328" y="1268760"/>
            <a:ext cx="10729192" cy="236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7663" marR="0" lvl="0" indent="-3476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cameras take a picture of the same scene from different points of view. </a:t>
            </a:r>
          </a:p>
          <a:p>
            <a:pPr marL="347663" marR="0" lvl="0" indent="-3476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epipolar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geometry then describes the relation between the two resulting views.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6" descr="https://upload.wikimedia.org/wikipedia/commons/thumb/7/7c/Aufnahme_mit_zwei_Kameras.svg/1920px-Aufnahme_mit_zwei_Kameras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2250" r="4362" b="4390"/>
          <a:stretch/>
        </p:blipFill>
        <p:spPr bwMode="auto">
          <a:xfrm>
            <a:off x="5447928" y="3418199"/>
            <a:ext cx="6624736" cy="339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6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6913653" cy="5451026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 figure depicts two pinhole cameras looking at point </a:t>
            </a:r>
            <a:r>
              <a:rPr lang="en-US" b="1" dirty="0"/>
              <a:t>X</a:t>
            </a:r>
            <a:r>
              <a:rPr lang="en-US" dirty="0"/>
              <a:t>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Note that in real cameras, the image plane is actually behind the focal center, and produces an image that is symmetric about the focal center of the lens.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Here, however, the problem is simplified by placing a </a:t>
            </a:r>
            <a:r>
              <a:rPr lang="en-US" i="1" dirty="0">
                <a:solidFill>
                  <a:schemeClr val="tx1"/>
                </a:solidFill>
              </a:rPr>
              <a:t>virtual image plane</a:t>
            </a:r>
            <a:r>
              <a:rPr lang="en-US" dirty="0">
                <a:solidFill>
                  <a:schemeClr val="tx1"/>
                </a:solidFill>
              </a:rPr>
              <a:t> in front of the focal center i.e. </a:t>
            </a:r>
            <a:r>
              <a:rPr lang="en-US" dirty="0">
                <a:solidFill>
                  <a:schemeClr val="tx1"/>
                </a:solidFill>
                <a:hlinkClick r:id="rId3" tooltip="Optical cen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optical center</a:t>
            </a:r>
            <a:r>
              <a:rPr lang="en-US" dirty="0">
                <a:solidFill>
                  <a:schemeClr val="tx1"/>
                </a:solidFill>
              </a:rPr>
              <a:t> of each camera lens to produce an image not transformed by the symmetry. 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5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196752"/>
            <a:ext cx="6913653" cy="5451026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Each camera captures a 2D image of the 3D world.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This conversion from 3D to 2D is referred to as a </a:t>
            </a:r>
            <a:r>
              <a:rPr lang="en-US" dirty="0">
                <a:hlinkClick r:id="rId2" tooltip="Perspective projection"/>
              </a:rPr>
              <a:t>perspective projection</a:t>
            </a:r>
            <a:r>
              <a:rPr lang="en-US" dirty="0"/>
              <a:t> and is described by the pinhole camera model.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common to model this projection operation by rays that emanate from the camera, passing through its focal center. Each emanating ray corresponds to a single point in the image.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5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6913653" cy="5451026"/>
          </a:xfrm>
        </p:spPr>
        <p:txBody>
          <a:bodyPr>
            <a:noAutofit/>
          </a:bodyPr>
          <a:lstStyle/>
          <a:p>
            <a:pPr algn="just"/>
            <a:r>
              <a:rPr lang="en-US" b="1" dirty="0" err="1"/>
              <a:t>Epipole</a:t>
            </a:r>
            <a:r>
              <a:rPr lang="en-US" b="1" dirty="0"/>
              <a:t> or </a:t>
            </a:r>
            <a:r>
              <a:rPr lang="en-US" b="1" dirty="0" err="1"/>
              <a:t>Epipolar</a:t>
            </a:r>
            <a:r>
              <a:rPr lang="en-US" b="1" dirty="0"/>
              <a:t> Point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Each camera’s optical center projects onto a distinct point into the other camera's image plane.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two image points, denoted by </a:t>
            </a:r>
            <a:r>
              <a:rPr lang="en-US" b="1" dirty="0" err="1">
                <a:solidFill>
                  <a:schemeClr val="tx1"/>
                </a:solidFill>
              </a:rPr>
              <a:t>e</a:t>
            </a:r>
            <a:r>
              <a:rPr lang="en-US" baseline="-25000" dirty="0" err="1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 and </a:t>
            </a:r>
            <a:r>
              <a:rPr lang="en-US" b="1" dirty="0" err="1">
                <a:solidFill>
                  <a:schemeClr val="tx1"/>
                </a:solidFill>
              </a:rPr>
              <a:t>e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, are called </a:t>
            </a:r>
            <a:r>
              <a:rPr lang="en-US" i="1" dirty="0" err="1">
                <a:solidFill>
                  <a:schemeClr val="tx1"/>
                </a:solidFill>
              </a:rPr>
              <a:t>epipoles</a:t>
            </a:r>
            <a:r>
              <a:rPr lang="en-US" dirty="0">
                <a:solidFill>
                  <a:schemeClr val="tx1"/>
                </a:solidFill>
              </a:rPr>
              <a:t> or </a:t>
            </a:r>
            <a:r>
              <a:rPr lang="en-US" i="1" dirty="0" err="1">
                <a:solidFill>
                  <a:schemeClr val="tx1"/>
                </a:solidFill>
              </a:rPr>
              <a:t>epipolar</a:t>
            </a:r>
            <a:r>
              <a:rPr lang="en-US" i="1" dirty="0">
                <a:solidFill>
                  <a:schemeClr val="tx1"/>
                </a:solidFill>
              </a:rPr>
              <a:t> points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Both </a:t>
            </a:r>
            <a:r>
              <a:rPr lang="en-US" dirty="0" err="1">
                <a:solidFill>
                  <a:schemeClr val="tx1"/>
                </a:solidFill>
              </a:rPr>
              <a:t>epipoles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 err="1">
                <a:solidFill>
                  <a:schemeClr val="tx1"/>
                </a:solidFill>
              </a:rPr>
              <a:t>e</a:t>
            </a:r>
            <a:r>
              <a:rPr lang="en-US" baseline="-25000" dirty="0" err="1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 and </a:t>
            </a:r>
            <a:r>
              <a:rPr lang="en-US" b="1" dirty="0" err="1">
                <a:solidFill>
                  <a:schemeClr val="tx1"/>
                </a:solidFill>
              </a:rPr>
              <a:t>e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 in their respective image planes and both optical centers </a:t>
            </a: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aseline="-25000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 and </a:t>
            </a: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aseline="-250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 lie on a single line.</a:t>
            </a: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4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6913653" cy="5451026"/>
          </a:xfrm>
        </p:spPr>
        <p:txBody>
          <a:bodyPr>
            <a:noAutofit/>
          </a:bodyPr>
          <a:lstStyle/>
          <a:p>
            <a:pPr algn="just"/>
            <a:r>
              <a:rPr lang="en-US" b="1" dirty="0" err="1"/>
              <a:t>Epipolar</a:t>
            </a:r>
            <a:r>
              <a:rPr lang="en-US" b="1" dirty="0"/>
              <a:t> Line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line </a:t>
            </a:r>
            <a:r>
              <a:rPr lang="en-US" sz="2800" b="1" dirty="0"/>
              <a:t>O</a:t>
            </a:r>
            <a:r>
              <a:rPr lang="en-US" sz="2800" baseline="-25000" dirty="0"/>
              <a:t>L</a:t>
            </a:r>
            <a:r>
              <a:rPr lang="en-US" sz="2800" dirty="0"/>
              <a:t>–</a:t>
            </a:r>
            <a:r>
              <a:rPr lang="en-US" sz="2800" b="1" dirty="0"/>
              <a:t>X</a:t>
            </a:r>
            <a:r>
              <a:rPr lang="en-US" sz="2800" dirty="0"/>
              <a:t> is seen by the left camera as a</a:t>
            </a:r>
            <a:r>
              <a:rPr lang="en-US" sz="2800" i="1" dirty="0"/>
              <a:t> </a:t>
            </a:r>
            <a:r>
              <a:rPr lang="en-US" sz="2800" b="1" i="1" dirty="0"/>
              <a:t>point</a:t>
            </a:r>
            <a:r>
              <a:rPr lang="en-US" sz="2800" i="1" dirty="0"/>
              <a:t> </a:t>
            </a:r>
            <a:r>
              <a:rPr lang="en-US" sz="2800" dirty="0"/>
              <a:t>because it is directly in line with that camera's lens optical center.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However, the right camera sees this line as a </a:t>
            </a:r>
            <a:r>
              <a:rPr lang="en-US" sz="2600" b="1" i="1" dirty="0">
                <a:solidFill>
                  <a:schemeClr val="tx1"/>
                </a:solidFill>
              </a:rPr>
              <a:t>line </a:t>
            </a:r>
            <a:r>
              <a:rPr lang="en-US" sz="2600" dirty="0">
                <a:solidFill>
                  <a:schemeClr val="tx1"/>
                </a:solidFill>
              </a:rPr>
              <a:t>in its image plane. That line (</a:t>
            </a:r>
            <a:r>
              <a:rPr lang="en-US" sz="2600" b="1" dirty="0" err="1">
                <a:solidFill>
                  <a:schemeClr val="tx1"/>
                </a:solidFill>
              </a:rPr>
              <a:t>e</a:t>
            </a:r>
            <a:r>
              <a:rPr lang="en-US" sz="2600" baseline="-25000" dirty="0" err="1">
                <a:solidFill>
                  <a:schemeClr val="tx1"/>
                </a:solidFill>
              </a:rPr>
              <a:t>R</a:t>
            </a:r>
            <a:r>
              <a:rPr lang="en-US" sz="2600" dirty="0">
                <a:solidFill>
                  <a:schemeClr val="tx1"/>
                </a:solidFill>
              </a:rPr>
              <a:t>–</a:t>
            </a:r>
            <a:r>
              <a:rPr lang="en-US" sz="2600" b="1" dirty="0" err="1">
                <a:solidFill>
                  <a:schemeClr val="tx1"/>
                </a:solidFill>
              </a:rPr>
              <a:t>x</a:t>
            </a:r>
            <a:r>
              <a:rPr lang="en-US" sz="2600" baseline="-25000" dirty="0" err="1">
                <a:solidFill>
                  <a:schemeClr val="tx1"/>
                </a:solidFill>
              </a:rPr>
              <a:t>R</a:t>
            </a:r>
            <a:r>
              <a:rPr lang="en-US" sz="2600" dirty="0">
                <a:solidFill>
                  <a:schemeClr val="tx1"/>
                </a:solidFill>
              </a:rPr>
              <a:t>) in the right camera is called an </a:t>
            </a:r>
            <a:r>
              <a:rPr lang="en-US" sz="2600" i="1" dirty="0" err="1">
                <a:solidFill>
                  <a:schemeClr val="tx1"/>
                </a:solidFill>
              </a:rPr>
              <a:t>epipolar</a:t>
            </a:r>
            <a:r>
              <a:rPr lang="en-US" sz="2600" i="1" dirty="0">
                <a:solidFill>
                  <a:schemeClr val="tx1"/>
                </a:solidFill>
              </a:rPr>
              <a:t> line</a:t>
            </a:r>
            <a:r>
              <a:rPr lang="en-US" sz="2600" dirty="0">
                <a:solidFill>
                  <a:schemeClr val="tx1"/>
                </a:solidFill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Symmetrically, the line </a:t>
            </a:r>
            <a:r>
              <a:rPr lang="en-US" sz="2800" b="1" dirty="0">
                <a:solidFill>
                  <a:schemeClr val="tx1"/>
                </a:solidFill>
              </a:rPr>
              <a:t>O</a:t>
            </a:r>
            <a:r>
              <a:rPr lang="en-US" sz="2800" baseline="-25000" dirty="0">
                <a:solidFill>
                  <a:schemeClr val="tx1"/>
                </a:solidFill>
              </a:rPr>
              <a:t>R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  <a:r>
              <a:rPr lang="en-US" sz="2800" b="1" dirty="0">
                <a:solidFill>
                  <a:schemeClr val="tx1"/>
                </a:solidFill>
              </a:rPr>
              <a:t>X</a:t>
            </a:r>
            <a:r>
              <a:rPr lang="en-US" sz="2800" dirty="0">
                <a:solidFill>
                  <a:schemeClr val="tx1"/>
                </a:solidFill>
              </a:rPr>
              <a:t> seen by the right camera as a point is seen as </a:t>
            </a:r>
            <a:r>
              <a:rPr lang="en-US" sz="2800" dirty="0" err="1">
                <a:solidFill>
                  <a:schemeClr val="tx1"/>
                </a:solidFill>
              </a:rPr>
              <a:t>epipolar</a:t>
            </a:r>
            <a:r>
              <a:rPr lang="en-US" sz="2800" dirty="0">
                <a:solidFill>
                  <a:schemeClr val="tx1"/>
                </a:solidFill>
              </a:rPr>
              <a:t> line </a:t>
            </a:r>
            <a:r>
              <a:rPr lang="en-US" sz="2800" b="1" dirty="0" err="1">
                <a:solidFill>
                  <a:schemeClr val="tx1"/>
                </a:solidFill>
              </a:rPr>
              <a:t>e</a:t>
            </a:r>
            <a:r>
              <a:rPr lang="en-US" sz="2800" baseline="-25000" dirty="0" err="1">
                <a:solidFill>
                  <a:schemeClr val="tx1"/>
                </a:solidFill>
              </a:rPr>
              <a:t>L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  <a:r>
              <a:rPr lang="en-US" sz="2800" b="1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L</a:t>
            </a:r>
            <a:r>
              <a:rPr lang="en-US" sz="2800" dirty="0" err="1">
                <a:solidFill>
                  <a:schemeClr val="tx1"/>
                </a:solidFill>
              </a:rPr>
              <a:t>by</a:t>
            </a:r>
            <a:r>
              <a:rPr lang="en-US" sz="2800" dirty="0">
                <a:solidFill>
                  <a:schemeClr val="tx1"/>
                </a:solidFill>
              </a:rPr>
              <a:t> the left camera.</a:t>
            </a: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56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6913653" cy="5451026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An </a:t>
            </a:r>
            <a:r>
              <a:rPr lang="en-US" sz="2800" dirty="0" err="1"/>
              <a:t>epipolar</a:t>
            </a:r>
            <a:r>
              <a:rPr lang="en-US" sz="2800" dirty="0"/>
              <a:t> line is a function of the position of point </a:t>
            </a:r>
            <a:r>
              <a:rPr lang="en-US" sz="2800" b="1" dirty="0"/>
              <a:t>X</a:t>
            </a:r>
            <a:r>
              <a:rPr lang="en-US" sz="2800" dirty="0"/>
              <a:t> in the 3D space, i.e. as </a:t>
            </a:r>
            <a:r>
              <a:rPr lang="en-US" sz="2800" b="1" dirty="0"/>
              <a:t>X</a:t>
            </a:r>
            <a:r>
              <a:rPr lang="en-US" sz="2800" dirty="0"/>
              <a:t> varies, a set of </a:t>
            </a:r>
            <a:r>
              <a:rPr lang="en-US" sz="2800" dirty="0" err="1"/>
              <a:t>epipolar</a:t>
            </a:r>
            <a:r>
              <a:rPr lang="en-US" sz="2800" dirty="0"/>
              <a:t> lines is generated in both images.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Since the line </a:t>
            </a:r>
            <a:r>
              <a:rPr lang="en-US" sz="2400" b="1" dirty="0">
                <a:solidFill>
                  <a:schemeClr val="tx1"/>
                </a:solidFill>
              </a:rPr>
              <a:t>O</a:t>
            </a:r>
            <a:r>
              <a:rPr lang="en-US" sz="2400" baseline="-25000" dirty="0">
                <a:solidFill>
                  <a:schemeClr val="tx1"/>
                </a:solidFill>
              </a:rPr>
              <a:t>L</a:t>
            </a:r>
            <a:r>
              <a:rPr lang="en-US" sz="2400" dirty="0">
                <a:solidFill>
                  <a:schemeClr val="tx1"/>
                </a:solidFill>
              </a:rPr>
              <a:t>–</a:t>
            </a:r>
            <a:r>
              <a:rPr lang="en-US" sz="2400" b="1" dirty="0">
                <a:solidFill>
                  <a:schemeClr val="tx1"/>
                </a:solidFill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 passes through the optical center of the lens </a:t>
            </a:r>
            <a:r>
              <a:rPr lang="en-US" sz="2400" b="1" dirty="0">
                <a:solidFill>
                  <a:schemeClr val="tx1"/>
                </a:solidFill>
              </a:rPr>
              <a:t>O</a:t>
            </a:r>
            <a:r>
              <a:rPr lang="en-US" sz="2400" baseline="-25000" dirty="0">
                <a:solidFill>
                  <a:schemeClr val="tx1"/>
                </a:solidFill>
              </a:rPr>
              <a:t>L</a:t>
            </a:r>
            <a:r>
              <a:rPr lang="en-US" sz="2400" dirty="0">
                <a:solidFill>
                  <a:schemeClr val="tx1"/>
                </a:solidFill>
              </a:rPr>
              <a:t>, the corresponding </a:t>
            </a:r>
            <a:r>
              <a:rPr lang="en-US" sz="2400" dirty="0" err="1">
                <a:solidFill>
                  <a:schemeClr val="tx1"/>
                </a:solidFill>
              </a:rPr>
              <a:t>epipolar</a:t>
            </a:r>
            <a:r>
              <a:rPr lang="en-US" sz="2400" dirty="0">
                <a:solidFill>
                  <a:schemeClr val="tx1"/>
                </a:solidFill>
              </a:rPr>
              <a:t> line in the right image must pass through the </a:t>
            </a:r>
            <a:r>
              <a:rPr lang="en-US" sz="2400" dirty="0" err="1">
                <a:solidFill>
                  <a:schemeClr val="tx1"/>
                </a:solidFill>
              </a:rPr>
              <a:t>epipole</a:t>
            </a:r>
            <a:r>
              <a:rPr lang="en-US" sz="2400" dirty="0">
                <a:solidFill>
                  <a:schemeClr val="tx1"/>
                </a:solidFill>
              </a:rPr>
              <a:t> </a:t>
            </a:r>
            <a:r>
              <a:rPr lang="en-US" sz="2400" b="1" dirty="0" err="1">
                <a:solidFill>
                  <a:schemeClr val="tx1"/>
                </a:solidFill>
              </a:rPr>
              <a:t>e</a:t>
            </a:r>
            <a:r>
              <a:rPr lang="en-US" sz="2400" baseline="-25000" dirty="0" err="1">
                <a:solidFill>
                  <a:schemeClr val="tx1"/>
                </a:solidFill>
              </a:rPr>
              <a:t>R</a:t>
            </a:r>
            <a:r>
              <a:rPr lang="en-US" sz="2400" dirty="0">
                <a:solidFill>
                  <a:schemeClr val="tx1"/>
                </a:solidFill>
              </a:rPr>
              <a:t> (and correspondingly for </a:t>
            </a:r>
            <a:r>
              <a:rPr lang="en-US" sz="2400" dirty="0" err="1">
                <a:solidFill>
                  <a:schemeClr val="tx1"/>
                </a:solidFill>
              </a:rPr>
              <a:t>epipolar</a:t>
            </a:r>
            <a:r>
              <a:rPr lang="en-US" sz="2400" dirty="0">
                <a:solidFill>
                  <a:schemeClr val="tx1"/>
                </a:solidFill>
              </a:rPr>
              <a:t> lines in the left image). All </a:t>
            </a:r>
            <a:r>
              <a:rPr lang="en-US" sz="2400" dirty="0" err="1">
                <a:solidFill>
                  <a:schemeClr val="tx1"/>
                </a:solidFill>
              </a:rPr>
              <a:t>epipolar</a:t>
            </a:r>
            <a:r>
              <a:rPr lang="en-US" sz="2400" dirty="0">
                <a:solidFill>
                  <a:schemeClr val="tx1"/>
                </a:solidFill>
              </a:rPr>
              <a:t> lines in one image contain the </a:t>
            </a:r>
            <a:r>
              <a:rPr lang="en-US" sz="2400" dirty="0" err="1">
                <a:solidFill>
                  <a:schemeClr val="tx1"/>
                </a:solidFill>
              </a:rPr>
              <a:t>epipolar</a:t>
            </a:r>
            <a:r>
              <a:rPr lang="en-US" sz="2400" dirty="0">
                <a:solidFill>
                  <a:schemeClr val="tx1"/>
                </a:solidFill>
              </a:rPr>
              <a:t> point of that image. In fact, any line which contains the </a:t>
            </a:r>
            <a:r>
              <a:rPr lang="en-US" sz="2400" dirty="0" err="1">
                <a:solidFill>
                  <a:schemeClr val="tx1"/>
                </a:solidFill>
              </a:rPr>
              <a:t>epipolar</a:t>
            </a:r>
            <a:r>
              <a:rPr lang="en-US" sz="2400" dirty="0">
                <a:solidFill>
                  <a:schemeClr val="tx1"/>
                </a:solidFill>
              </a:rPr>
              <a:t> point is an </a:t>
            </a:r>
            <a:r>
              <a:rPr lang="en-US" sz="2400" dirty="0" err="1">
                <a:solidFill>
                  <a:schemeClr val="tx1"/>
                </a:solidFill>
              </a:rPr>
              <a:t>epipolar</a:t>
            </a:r>
            <a:r>
              <a:rPr lang="en-US" sz="2400" dirty="0">
                <a:solidFill>
                  <a:schemeClr val="tx1"/>
                </a:solidFill>
              </a:rPr>
              <a:t> line since it can be derived from some 3D point </a:t>
            </a:r>
            <a:r>
              <a:rPr lang="en-US" sz="2400" b="1" dirty="0">
                <a:solidFill>
                  <a:schemeClr val="tx1"/>
                </a:solidFill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5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6913653" cy="5451026"/>
          </a:xfrm>
        </p:spPr>
        <p:txBody>
          <a:bodyPr>
            <a:noAutofit/>
          </a:bodyPr>
          <a:lstStyle/>
          <a:p>
            <a:pPr algn="just"/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algn="just"/>
            <a:r>
              <a:rPr lang="en-US" dirty="0"/>
              <a:t>As an alternative visualization, consider the points </a:t>
            </a:r>
            <a:r>
              <a:rPr lang="en-US" b="1" dirty="0"/>
              <a:t>X</a:t>
            </a:r>
            <a:r>
              <a:rPr lang="en-US" dirty="0"/>
              <a:t>, </a:t>
            </a:r>
            <a:r>
              <a:rPr lang="en-US" b="1" dirty="0"/>
              <a:t>O</a:t>
            </a:r>
            <a:r>
              <a:rPr lang="en-US" baseline="-25000" dirty="0"/>
              <a:t>L</a:t>
            </a:r>
            <a:r>
              <a:rPr lang="en-US" dirty="0"/>
              <a:t> &amp; </a:t>
            </a:r>
            <a:r>
              <a:rPr lang="en-US" b="1" dirty="0"/>
              <a:t>O</a:t>
            </a:r>
            <a:r>
              <a:rPr lang="en-US" baseline="-25000" dirty="0"/>
              <a:t>R</a:t>
            </a:r>
            <a:r>
              <a:rPr lang="en-US" dirty="0"/>
              <a:t> that form a plane called the </a:t>
            </a:r>
            <a:r>
              <a:rPr lang="en-US" i="1" dirty="0" err="1"/>
              <a:t>epipolar</a:t>
            </a:r>
            <a:r>
              <a:rPr lang="en-US" i="1" dirty="0"/>
              <a:t> plane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 </a:t>
            </a:r>
            <a:r>
              <a:rPr lang="en-US" dirty="0" err="1"/>
              <a:t>epipolar</a:t>
            </a:r>
            <a:r>
              <a:rPr lang="en-US" dirty="0"/>
              <a:t> plane intersects each camera's image plane where it forms lines—the </a:t>
            </a:r>
            <a:r>
              <a:rPr lang="en-US" dirty="0" err="1"/>
              <a:t>epipolar</a:t>
            </a:r>
            <a:r>
              <a:rPr lang="en-US" dirty="0"/>
              <a:t> lines. </a:t>
            </a:r>
          </a:p>
          <a:p>
            <a:pPr algn="just"/>
            <a:r>
              <a:rPr lang="en-US" dirty="0"/>
              <a:t>All </a:t>
            </a:r>
            <a:r>
              <a:rPr lang="en-US" dirty="0" err="1"/>
              <a:t>epipolar</a:t>
            </a:r>
            <a:r>
              <a:rPr lang="en-US" dirty="0"/>
              <a:t> planes and </a:t>
            </a:r>
            <a:r>
              <a:rPr lang="en-US" dirty="0" err="1"/>
              <a:t>epipolar</a:t>
            </a:r>
            <a:r>
              <a:rPr lang="en-US" dirty="0"/>
              <a:t> lines intersect the </a:t>
            </a:r>
            <a:r>
              <a:rPr lang="en-US" dirty="0" err="1"/>
              <a:t>epipoles</a:t>
            </a:r>
            <a:r>
              <a:rPr lang="en-US" dirty="0"/>
              <a:t> regardless of where </a:t>
            </a:r>
            <a:r>
              <a:rPr lang="en-US" b="1" dirty="0"/>
              <a:t>X</a:t>
            </a:r>
            <a:r>
              <a:rPr lang="en-US" dirty="0"/>
              <a:t> is located.</a:t>
            </a: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979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8451" y="1294410"/>
            <a:ext cx="6913653" cy="5451026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 err="1"/>
              <a:t>Epipolar</a:t>
            </a:r>
            <a:r>
              <a:rPr lang="en-US" sz="2800" b="1" dirty="0"/>
              <a:t> Constraint</a:t>
            </a:r>
          </a:p>
          <a:p>
            <a:pPr algn="just"/>
            <a:r>
              <a:rPr lang="en-US" sz="2800" dirty="0"/>
              <a:t>If the relative position of the two cameras is known, this leads to an important observation: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For each point observed in one image the same point must be observed in the other image on a known </a:t>
            </a:r>
            <a:r>
              <a:rPr lang="en-US" sz="2800" dirty="0" err="1"/>
              <a:t>epipolar</a:t>
            </a:r>
            <a:r>
              <a:rPr lang="en-US" sz="2800" dirty="0"/>
              <a:t> line. </a:t>
            </a:r>
          </a:p>
          <a:p>
            <a:pPr algn="just"/>
            <a:r>
              <a:rPr lang="en-US" sz="2800" dirty="0"/>
              <a:t>This provides an </a:t>
            </a:r>
            <a:r>
              <a:rPr lang="en-US" sz="2800" i="1" dirty="0" err="1"/>
              <a:t>epipolar</a:t>
            </a:r>
            <a:r>
              <a:rPr lang="en-US" sz="2800" i="1" dirty="0"/>
              <a:t> constraint</a:t>
            </a:r>
            <a:r>
              <a:rPr lang="en-US" sz="2800" dirty="0"/>
              <a:t>: </a:t>
            </a:r>
          </a:p>
          <a:p>
            <a:pPr algn="just"/>
            <a:r>
              <a:rPr lang="en-US" sz="2800" dirty="0"/>
              <a:t>The projection of X on the right camera plane </a:t>
            </a:r>
            <a:r>
              <a:rPr lang="en-US" sz="2800" b="1" dirty="0" err="1"/>
              <a:t>x</a:t>
            </a:r>
            <a:r>
              <a:rPr lang="en-US" sz="2800" baseline="-25000" dirty="0" err="1"/>
              <a:t>R</a:t>
            </a:r>
            <a:r>
              <a:rPr lang="en-US" sz="2800" dirty="0"/>
              <a:t> must be contained in the </a:t>
            </a:r>
            <a:r>
              <a:rPr lang="en-US" sz="2800" b="1" dirty="0" err="1"/>
              <a:t>e</a:t>
            </a:r>
            <a:r>
              <a:rPr lang="en-US" sz="2800" baseline="-25000" dirty="0" err="1"/>
              <a:t>R</a:t>
            </a:r>
            <a:r>
              <a:rPr lang="en-US" sz="2800" dirty="0"/>
              <a:t>–</a:t>
            </a:r>
            <a:r>
              <a:rPr lang="en-US" sz="2800" b="1" dirty="0" err="1"/>
              <a:t>x</a:t>
            </a:r>
            <a:r>
              <a:rPr lang="en-US" sz="2800" baseline="-25000" dirty="0" err="1"/>
              <a:t>R</a:t>
            </a:r>
            <a:r>
              <a:rPr lang="en-US" sz="2800" dirty="0"/>
              <a:t> </a:t>
            </a:r>
            <a:r>
              <a:rPr lang="en-US" sz="2800" dirty="0" err="1"/>
              <a:t>epipolar</a:t>
            </a:r>
            <a:r>
              <a:rPr lang="en-US" sz="2800" dirty="0"/>
              <a:t> line. All points X e.g. </a:t>
            </a:r>
            <a:r>
              <a:rPr lang="en-US" sz="2800" b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, </a:t>
            </a:r>
            <a:r>
              <a:rPr lang="en-US" sz="2800" b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, </a:t>
            </a:r>
            <a:r>
              <a:rPr lang="en-US" sz="2800" b="1" dirty="0"/>
              <a:t>X</a:t>
            </a:r>
            <a:r>
              <a:rPr lang="en-US" sz="2800" baseline="-25000" dirty="0"/>
              <a:t>3</a:t>
            </a:r>
            <a:r>
              <a:rPr lang="en-US" sz="2800" dirty="0"/>
              <a:t> on the </a:t>
            </a:r>
            <a:r>
              <a:rPr lang="en-US" sz="2800" b="1" dirty="0"/>
              <a:t>O</a:t>
            </a:r>
            <a:r>
              <a:rPr lang="en-US" sz="2800" baseline="-25000" dirty="0"/>
              <a:t>L</a:t>
            </a:r>
            <a:r>
              <a:rPr lang="en-US" sz="2800" dirty="0"/>
              <a:t>–</a:t>
            </a:r>
            <a:r>
              <a:rPr lang="en-US" sz="2800" b="1" dirty="0"/>
              <a:t>X</a:t>
            </a:r>
            <a:r>
              <a:rPr lang="en-US" sz="2800" baseline="-25000" dirty="0"/>
              <a:t>L</a:t>
            </a:r>
            <a:r>
              <a:rPr lang="en-US" sz="2800" dirty="0"/>
              <a:t> line will verify that constraint. </a:t>
            </a:r>
          </a:p>
        </p:txBody>
      </p:sp>
      <p:pic>
        <p:nvPicPr>
          <p:cNvPr id="4098" name="Picture 2" descr="https://upload.wikimedia.org/wikipedia/commons/thumb/1/14/Epipolar_geometry.svg/1280px-Epipolar_geometr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0" y="1124744"/>
            <a:ext cx="497049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8128" y="4437112"/>
            <a:ext cx="482453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centers of symmetry of the two cameras lenses. 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point of interest in both cameras.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the projections of point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onto the image planes.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61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Epipolar</a:t>
            </a:r>
            <a:r>
              <a:rPr lang="en-US" sz="60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9336" y="1294410"/>
            <a:ext cx="11593288" cy="5451026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general,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	If </a:t>
            </a:r>
            <a:r>
              <a:rPr lang="en-US" sz="2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𝑝𝐴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a point known in Camera A's image, the corresponding point </a:t>
            </a:r>
            <a:r>
              <a:rPr lang="en-US" sz="2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𝑝𝐵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Camera B's image </a:t>
            </a:r>
            <a:r>
              <a:rPr lang="en-US" sz="2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must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lie on the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epipolar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line </a:t>
            </a:r>
            <a:r>
              <a:rPr lang="en-US" sz="2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𝑙𝐵 of camera B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	Similarly, if </a:t>
            </a:r>
            <a:r>
              <a:rPr lang="en-US" sz="2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𝑝𝐵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a known point in Camera B's image, the corresponding point </a:t>
            </a:r>
            <a:r>
              <a:rPr lang="en-US" sz="2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𝑝𝐴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Camera A's image must lie on the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epipolar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line </a:t>
            </a:r>
            <a:r>
              <a:rPr lang="en-US" sz="2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𝑙𝐴 of camera A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29DA-7399-2723-BB63-038F150D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369121"/>
            <a:ext cx="6048672" cy="340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148132-F20C-167A-292A-B1660B44DC1A}"/>
              </a:ext>
            </a:extLst>
          </p:cNvPr>
          <p:cNvSpPr txBox="1"/>
          <p:nvPr/>
        </p:nvSpPr>
        <p:spPr>
          <a:xfrm>
            <a:off x="119336" y="4773384"/>
            <a:ext cx="5256584" cy="1920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constraint reduces the 2D search problem to a 1D search problem along the </a:t>
            </a:r>
            <a:r>
              <a:rPr lang="en-US" sz="2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epipolar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line.</a:t>
            </a:r>
          </a:p>
        </p:txBody>
      </p:sp>
    </p:spTree>
    <p:extLst>
      <p:ext uri="{BB962C8B-B14F-4D97-AF65-F5344CB8AC3E}">
        <p14:creationId xmlns:p14="http://schemas.microsoft.com/office/powerpoint/2010/main" val="204453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Image Formation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9336" y="1413520"/>
            <a:ext cx="5904656" cy="12954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3600" dirty="0"/>
              <a:t>Let’s design a camera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200" dirty="0"/>
              <a:t>Idea 1:  put a piece of film in front of an object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200" dirty="0"/>
              <a:t>Do we get a reasonable image?</a:t>
            </a:r>
          </a:p>
        </p:txBody>
      </p:sp>
      <p:pic>
        <p:nvPicPr>
          <p:cNvPr id="6148" name="Picture 4" descr="image-nothi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659860" y="1628800"/>
            <a:ext cx="5484812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121252" y="2476500"/>
            <a:ext cx="4724400" cy="1524000"/>
            <a:chOff x="1536" y="1248"/>
            <a:chExt cx="2976" cy="960"/>
          </a:xfrm>
        </p:grpSpPr>
        <p:sp>
          <p:nvSpPr>
            <p:cNvPr id="6159" name="Line 7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0" name="Line 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1" name="Line 9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730" name="Line 10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121252" y="2476500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426052" y="2705100"/>
            <a:ext cx="4419600" cy="1295400"/>
            <a:chOff x="1728" y="1392"/>
            <a:chExt cx="2784" cy="816"/>
          </a:xfrm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6156" name="Line 11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" name="Line 12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" name="Line 13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5" name="Line 14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2" name="Oval 1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76802" y="24447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3" name="Oval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394302" y="30527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Applications of </a:t>
            </a:r>
            <a:r>
              <a:rPr lang="en-US" sz="4800" dirty="0" err="1"/>
              <a:t>Epipolar</a:t>
            </a:r>
            <a:r>
              <a:rPr lang="en-US" sz="4800" dirty="0"/>
              <a:t> Geometry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19336" y="1294410"/>
            <a:ext cx="11593288" cy="5451026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Stereo Vision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Facilitates depth estimation by simplifying the search for corresponding points between stereo images.</a:t>
            </a: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3D Reconstruction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Enables the creation of 3D models from multiple 2D images by providing geometric constraints.</a:t>
            </a: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Computer Graphics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Enhances realism in rendering 3D scenes by accurately projecting 3D points onto 2D images.</a:t>
            </a:r>
          </a:p>
          <a:p>
            <a:pPr algn="l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Virtual Reality (VR)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: Creates immersive experiences by accurately reconstructing 3D environments from stereo images.</a:t>
            </a:r>
          </a:p>
          <a:p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004CD3-3E3A-6B2C-AE47-A8F4B8216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7311"/>
            <a:ext cx="65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8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90459" y="1409700"/>
            <a:ext cx="6208478" cy="19050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dirty="0"/>
              <a:t>Add a barrier to block off most of the rays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200" dirty="0"/>
              <a:t>This reduces blurring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200" dirty="0"/>
              <a:t>The opening known as the </a:t>
            </a:r>
            <a:r>
              <a:rPr lang="en-US" sz="3200" b="1" dirty="0"/>
              <a:t>aperture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200" dirty="0"/>
              <a:t>How does this transform the image?</a:t>
            </a:r>
          </a:p>
        </p:txBody>
      </p:sp>
      <p:pic>
        <p:nvPicPr>
          <p:cNvPr id="7172" name="Picture 18" descr="image-pinhol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587851" y="15240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121250" y="2057400"/>
            <a:ext cx="4724400" cy="1524000"/>
            <a:chOff x="1440" y="1296"/>
            <a:chExt cx="2976" cy="960"/>
          </a:xfrm>
        </p:grpSpPr>
        <p:sp>
          <p:nvSpPr>
            <p:cNvPr id="7181" name="Line 21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Line 22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Line 23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Line 24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426050" y="2495550"/>
            <a:ext cx="4457700" cy="571500"/>
            <a:chOff x="1632" y="1572"/>
            <a:chExt cx="2808" cy="360"/>
          </a:xfrm>
        </p:grpSpPr>
        <p:sp>
          <p:nvSpPr>
            <p:cNvPr id="7177" name="Line 27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8" name="Line 28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Line 2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Line 30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5" name="Oval 3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7680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176" name="Oval 3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9430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>
          <a:xfrm>
            <a:off x="190459" y="71414"/>
            <a:ext cx="10001320" cy="928694"/>
          </a:xfrm>
        </p:spPr>
        <p:txBody>
          <a:bodyPr>
            <a:noAutofit/>
          </a:bodyPr>
          <a:lstStyle/>
          <a:p>
            <a:r>
              <a:rPr lang="en-US" sz="6000" dirty="0"/>
              <a:t>Pinhole Camera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119336" y="1412776"/>
            <a:ext cx="6552728" cy="4267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Basic principle known to </a:t>
            </a:r>
            <a:r>
              <a:rPr lang="en-US" dirty="0" err="1"/>
              <a:t>Mozi</a:t>
            </a:r>
            <a:r>
              <a:rPr lang="en-US" dirty="0"/>
              <a:t> (470-390 BC), Aristotle (384-322 BC)</a:t>
            </a:r>
          </a:p>
          <a:p>
            <a:pPr>
              <a:buFontTx/>
              <a:buChar char="•"/>
            </a:pPr>
            <a:r>
              <a:rPr lang="en-US" dirty="0"/>
              <a:t>Drawing aid for artists: described by Leonardo da Vinci (1452-1519) </a:t>
            </a:r>
          </a:p>
        </p:txBody>
      </p:sp>
      <p:pic>
        <p:nvPicPr>
          <p:cNvPr id="7" name="Picture 5" descr="pinhole_diff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9456" y="3645024"/>
            <a:ext cx="4752528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90459" y="71414"/>
            <a:ext cx="10001320" cy="928694"/>
          </a:xfrm>
        </p:spPr>
        <p:txBody>
          <a:bodyPr>
            <a:normAutofit/>
          </a:bodyPr>
          <a:lstStyle/>
          <a:p>
            <a:r>
              <a:rPr lang="en-US" sz="5400" dirty="0"/>
              <a:t>Pinhole Camera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The image “http://www.debevec.org/Pinhole/pinhole-debevec.jpg” cannot be displayed, because it contains error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6664" y="1555204"/>
            <a:ext cx="6096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ular Callout 1"/>
          <p:cNvSpPr/>
          <p:nvPr/>
        </p:nvSpPr>
        <p:spPr>
          <a:xfrm>
            <a:off x="4007768" y="5763672"/>
            <a:ext cx="1440160" cy="977696"/>
          </a:xfrm>
          <a:prstGeom prst="wedgeRoundRectCallout">
            <a:avLst>
              <a:gd name="adj1" fmla="val 76416"/>
              <a:gd name="adj2" fmla="val -416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so blurry?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573212" y="6309320"/>
            <a:ext cx="35633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http://www.debevec.org/Pinhole/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90459" y="71414"/>
            <a:ext cx="10001320" cy="928694"/>
          </a:xfrm>
        </p:spPr>
        <p:txBody>
          <a:bodyPr>
            <a:normAutofit/>
          </a:bodyPr>
          <a:lstStyle/>
          <a:p>
            <a:r>
              <a:rPr lang="en-US" sz="5400" dirty="0"/>
              <a:t>Pinhole Camera - Result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36" y="1340768"/>
            <a:ext cx="561750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made pinhole camera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35mm Single-Lens Reflex Pinhole Photography</a:t>
            </a:r>
          </a:p>
        </p:txBody>
      </p:sp>
      <p:pic>
        <p:nvPicPr>
          <p:cNvPr id="368642" name="Picture 2" descr="http://www.pauldebevec.com/Pinhole/35mm-pinhole-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7" y="2996952"/>
            <a:ext cx="3564161" cy="267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655840" y="3789040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Shrinking the Aperture</a:t>
            </a:r>
          </a:p>
        </p:txBody>
      </p:sp>
      <p:pic>
        <p:nvPicPr>
          <p:cNvPr id="12291" name="Picture 7" descr="pinhole_diff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76120" y="1196752"/>
            <a:ext cx="4896544" cy="558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90458" y="1484784"/>
            <a:ext cx="6913653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ct val="20000"/>
              </a:spcBef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Why not make the aperture as small as possible?</a:t>
            </a:r>
          </a:p>
          <a:p>
            <a:pPr marL="285750" indent="-285750" algn="just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Less light gets through</a:t>
            </a:r>
          </a:p>
          <a:p>
            <a:pPr marL="285750" indent="-285750" algn="just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Diffraction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effects...</a:t>
            </a:r>
          </a:p>
          <a:p>
            <a:pPr lvl="1"/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Diffraction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is the phenomenon where light waves bend around obstacles and spread out as they pass through small openings. When the aperture of a pinhole camera is very small, diffraction becomes significant and affects the image quality.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upload.wikimedia.org/wikipedia/commons/c/c7/Lens_and_wavefronts.gif">
            <a:hlinkClick r:id="rId26"/>
          </p:cNvPr>
          <p:cNvPicPr>
            <a:picLocks noChangeAspect="1" noChangeArrowheads="1" noCrop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 rot="16200000">
            <a:off x="4559356" y="1244284"/>
            <a:ext cx="1239019" cy="2410332"/>
          </a:xfrm>
          <a:prstGeom prst="rect">
            <a:avLst/>
          </a:prstGeom>
          <a:noFill/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Adding a Lens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9336" y="1196752"/>
            <a:ext cx="6339970" cy="5517232"/>
          </a:xfrm>
        </p:spPr>
        <p:txBody>
          <a:bodyPr rtlCol="0">
            <a:noAutofit/>
          </a:bodyPr>
          <a:lstStyle/>
          <a:p>
            <a:r>
              <a:rPr lang="en-US" sz="3600" dirty="0"/>
              <a:t>Lenses can be used </a:t>
            </a:r>
          </a:p>
          <a:p>
            <a:pPr marL="744538" lvl="1" indent="-344488">
              <a:buFont typeface="Courier New" panose="02070309020205020404" pitchFamily="49" charset="0"/>
              <a:buChar char="o"/>
            </a:pPr>
            <a:r>
              <a:rPr lang="en-US" sz="3200" dirty="0"/>
              <a:t>to gather light</a:t>
            </a:r>
          </a:p>
          <a:p>
            <a:pPr marL="744538" lvl="1" indent="-344488">
              <a:buFont typeface="Courier New" panose="02070309020205020404" pitchFamily="49" charset="0"/>
              <a:buChar char="o"/>
            </a:pPr>
            <a:r>
              <a:rPr lang="en-US" sz="3200" dirty="0"/>
              <a:t>to focus light</a:t>
            </a:r>
          </a:p>
          <a:p>
            <a:pPr lvl="0" algn="l" eaLnBrk="0" fontAlgn="base" hangingPunct="0">
              <a:spcAft>
                <a:spcPct val="0"/>
              </a:spcAft>
            </a:pPr>
            <a:r>
              <a:rPr lang="en-US" sz="3600" kern="0" dirty="0">
                <a:solidFill>
                  <a:srgbClr val="000000"/>
                </a:solidFill>
              </a:rPr>
              <a:t>A lens focuses light onto the film</a:t>
            </a:r>
          </a:p>
          <a:p>
            <a:pPr lvl="1" algn="l" eaLnBrk="0" fontAlgn="base" hangingPunct="0">
              <a:spcAft>
                <a:spcPct val="0"/>
              </a:spcAft>
              <a:buFontTx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There is a specific distance (called the </a:t>
            </a:r>
            <a:r>
              <a:rPr lang="en-US" b="1" kern="0" dirty="0">
                <a:solidFill>
                  <a:srgbClr val="000000"/>
                </a:solidFill>
              </a:rPr>
              <a:t>focal length</a:t>
            </a:r>
            <a:r>
              <a:rPr lang="en-US" kern="0" dirty="0">
                <a:solidFill>
                  <a:srgbClr val="000000"/>
                </a:solidFill>
              </a:rPr>
              <a:t>) at which objects are “in focus”</a:t>
            </a:r>
          </a:p>
          <a:p>
            <a:pPr lvl="2" algn="l" eaLnBrk="0" fontAlgn="base" hangingPunct="0">
              <a:spcAft>
                <a:spcPct val="0"/>
              </a:spcAft>
              <a:buFontTx/>
              <a:buChar char="–"/>
            </a:pPr>
            <a:r>
              <a:rPr lang="en-US" sz="2800" kern="0" dirty="0">
                <a:solidFill>
                  <a:srgbClr val="000000"/>
                </a:solidFill>
              </a:rPr>
              <a:t>other points project to a “circle of confusion” in the image</a:t>
            </a:r>
          </a:p>
          <a:p>
            <a:pPr lvl="1" algn="l" eaLnBrk="0" fontAlgn="base" hangingPunct="0">
              <a:spcAft>
                <a:spcPct val="0"/>
              </a:spcAft>
              <a:buFontTx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Changing the shape of the lens changes this distance</a:t>
            </a:r>
          </a:p>
        </p:txBody>
      </p:sp>
      <p:pic>
        <p:nvPicPr>
          <p:cNvPr id="13316" name="Picture 4" descr="image-len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587852" y="1412776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98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7149828" y="1963638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3318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05377" y="19318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3319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422877" y="25399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149828" y="1963638"/>
            <a:ext cx="4702175" cy="1643062"/>
            <a:chOff x="1459" y="1451"/>
            <a:chExt cx="2962" cy="1035"/>
          </a:xfrm>
        </p:grpSpPr>
        <p:sp>
          <p:nvSpPr>
            <p:cNvPr id="13341" name="Line 9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1459" y="1451"/>
              <a:ext cx="1465" cy="7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13342" name="Line 10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2924" y="1528"/>
              <a:ext cx="1497" cy="9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7149828" y="1963638"/>
            <a:ext cx="4702175" cy="1643062"/>
            <a:chOff x="1459" y="1451"/>
            <a:chExt cx="2962" cy="1035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13339" name="Line 13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40" name="Line 14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13337" name="Line 16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38" name="Line 1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6" name="Group 3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7454627" y="2336701"/>
            <a:ext cx="4419600" cy="752475"/>
            <a:chOff x="1651" y="1686"/>
            <a:chExt cx="2784" cy="474"/>
          </a:xfrm>
        </p:grpSpPr>
        <p:sp>
          <p:nvSpPr>
            <p:cNvPr id="13327" name="Line 19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13329" name="Line 21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30" name="Line 22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31" name="Line 24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32" name="Line 25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33" name="Line 27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34" name="Line 28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3323" name="Oval 2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42177" y="272722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0037492" y="1437508"/>
            <a:ext cx="1195112" cy="612648"/>
          </a:xfrm>
          <a:prstGeom prst="wedgeRoundRectCallout">
            <a:avLst>
              <a:gd name="adj1" fmla="val 91262"/>
              <a:gd name="adj2" fmla="val 1774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of confusion</a:t>
            </a:r>
          </a:p>
        </p:txBody>
      </p:sp>
      <p:pic>
        <p:nvPicPr>
          <p:cNvPr id="387074" name="Picture 2" descr="https://upload.wikimedia.org/wikipedia/commons/thumb/3/3f/Circles_of_confusion_lens_diagram.svg/220px-Circles_of_confusion_lens_diagram.svg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52" y="3861048"/>
            <a:ext cx="2095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472264" y="5733256"/>
            <a:ext cx="3528392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showing circles of confusion for point source too close, in focus, and too far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30E0-6E1B-E835-3F07-40B55BD4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40" y="2780928"/>
            <a:ext cx="10001320" cy="9286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Depth Estimation and Stereo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37538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18362</TotalTime>
  <Words>2153</Words>
  <Application>Microsoft Office PowerPoint</Application>
  <PresentationFormat>Widescreen</PresentationFormat>
  <Paragraphs>176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Aptos</vt:lpstr>
      <vt:lpstr>Arial</vt:lpstr>
      <vt:lpstr>Calibri</vt:lpstr>
      <vt:lpstr>Cambria Math</vt:lpstr>
      <vt:lpstr>Courier New</vt:lpstr>
      <vt:lpstr>Times New Roman</vt:lpstr>
      <vt:lpstr>ui-sans-serif</vt:lpstr>
      <vt:lpstr>Wingdings</vt:lpstr>
      <vt:lpstr>Office Theme</vt:lpstr>
      <vt:lpstr>Multiple View Geometry</vt:lpstr>
      <vt:lpstr>Topics</vt:lpstr>
      <vt:lpstr>Image Formation</vt:lpstr>
      <vt:lpstr>Pinhole Camera</vt:lpstr>
      <vt:lpstr>Pinhole Camera</vt:lpstr>
      <vt:lpstr>Pinhole Camera - Result</vt:lpstr>
      <vt:lpstr>Shrinking the Aperture</vt:lpstr>
      <vt:lpstr>Adding a Lens</vt:lpstr>
      <vt:lpstr>Depth Estimation and Stereo Reconstruction</vt:lpstr>
      <vt:lpstr>PowerPoint Presentation</vt:lpstr>
      <vt:lpstr>Recovering 3D from Images</vt:lpstr>
      <vt:lpstr>PowerPoint Presentation</vt:lpstr>
      <vt:lpstr>PowerPoint Presentation</vt:lpstr>
      <vt:lpstr>PowerPoint Presentation</vt:lpstr>
      <vt:lpstr>PowerPoint Presentation</vt:lpstr>
      <vt:lpstr>Stereo Reconstruction</vt:lpstr>
      <vt:lpstr>Stereo Camera setup</vt:lpstr>
      <vt:lpstr>Stereograms Anaglyphs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Applications of Epipolar Geometry</vt:lpstr>
    </vt:vector>
  </TitlesOfParts>
  <Company>FAST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zulfiqar.habib</dc:creator>
  <cp:lastModifiedBy>Dr. Muhammad Aksam Iftikhar</cp:lastModifiedBy>
  <cp:revision>458</cp:revision>
  <dcterms:created xsi:type="dcterms:W3CDTF">2009-08-01T06:17:21Z</dcterms:created>
  <dcterms:modified xsi:type="dcterms:W3CDTF">2024-05-23T08:52:36Z</dcterms:modified>
</cp:coreProperties>
</file>